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6858000" cy="9906000" type="A4"/>
  <p:notesSz cx="7104063" cy="10234613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2" clrIdx="0">
    <p:extLst/>
  </p:cmAuthor>
  <p:cmAuthor id="2" name="Laura Warin" initials="LW" lastIdx="17" clrIdx="1">
    <p:extLst/>
  </p:cmAuthor>
  <p:cmAuthor id="3" name="E.V. (Eline) Nijhof" initials="E(N" lastIdx="3" clrIdx="2"/>
  <p:cmAuthor id="4" name="Maddy" initials="M" lastIdx="7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9BB073"/>
    <a:srgbClr val="F3F7FA"/>
    <a:srgbClr val="1F7695"/>
    <a:srgbClr val="62C6F1"/>
    <a:srgbClr val="E6E6E6"/>
    <a:srgbClr val="F4ECDE"/>
    <a:srgbClr val="F6AA39"/>
    <a:srgbClr val="EBE5DF"/>
    <a:srgbClr val="FAF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586" y="22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423" y="0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33" tIns="47467" rIns="94933" bIns="4746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4933" tIns="47467" rIns="94933" bIns="4746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423" y="9721243"/>
            <a:ext cx="3078981" cy="511731"/>
          </a:xfrm>
          <a:prstGeom prst="rect">
            <a:avLst/>
          </a:prstGeom>
        </p:spPr>
        <p:txBody>
          <a:bodyPr vert="horz" lIns="94933" tIns="47467" rIns="94933" bIns="4746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25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2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1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43351" y="598491"/>
            <a:ext cx="1223962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1465" y="598491"/>
            <a:ext cx="3557587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6365523"/>
            <a:ext cx="5829300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4198587"/>
            <a:ext cx="5829300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1464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6539" y="3492326"/>
            <a:ext cx="2390775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8"/>
            <a:ext cx="303014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8"/>
            <a:ext cx="303014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8"/>
            <a:ext cx="3031331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8"/>
            <a:ext cx="3031331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4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7"/>
            <a:ext cx="3833813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3" y="2072924"/>
            <a:ext cx="2256234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1"/>
            <a:ext cx="4114800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2" y="9181395"/>
            <a:ext cx="1600200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/>
          <p:nvPr/>
        </p:nvCxnSpPr>
        <p:spPr>
          <a:xfrm>
            <a:off x="1179480" y="188967"/>
            <a:ext cx="0" cy="135901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96752" y="200473"/>
            <a:ext cx="4526324" cy="926484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rrow: Down 3"/>
          <p:cNvSpPr/>
          <p:nvPr/>
        </p:nvSpPr>
        <p:spPr>
          <a:xfrm>
            <a:off x="2895573" y="822782"/>
            <a:ext cx="720080" cy="576064"/>
          </a:xfrm>
          <a:prstGeom prst="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1" b="100000" l="800" r="90000">
                        <a14:foregroundMark x1="12800" y1="71570" x2="12800" y2="71570"/>
                        <a14:foregroundMark x1="15100" y1="71853" x2="15100" y2="71853"/>
                        <a14:foregroundMark x1="11900" y1="73833" x2="11900" y2="73833"/>
                        <a14:foregroundMark x1="18300" y1="72560" x2="18300" y2="72560"/>
                        <a14:foregroundMark x1="19600" y1="71853" x2="19600" y2="71853"/>
                        <a14:foregroundMark x1="22600" y1="71853" x2="22600" y2="71853"/>
                        <a14:foregroundMark x1="24900" y1="71853" x2="24900" y2="71853"/>
                        <a14:foregroundMark x1="26700" y1="72560" x2="26700" y2="72560"/>
                        <a14:foregroundMark x1="30400" y1="72843" x2="30400" y2="72843"/>
                        <a14:foregroundMark x1="32200" y1="70580" x2="32200" y2="70580"/>
                        <a14:foregroundMark x1="36500" y1="71570" x2="36500" y2="71570"/>
                        <a14:foregroundMark x1="39000" y1="71570" x2="39000" y2="71570"/>
                        <a14:foregroundMark x1="42200" y1="71570" x2="42200" y2="71570"/>
                        <a14:foregroundMark x1="44500" y1="71853" x2="44500" y2="71853"/>
                        <a14:foregroundMark x1="47500" y1="71287" x2="47500" y2="71287"/>
                        <a14:foregroundMark x1="51400" y1="71853" x2="51400" y2="71853"/>
                        <a14:foregroundMark x1="53900" y1="72560" x2="53900" y2="72560"/>
                        <a14:foregroundMark x1="57100" y1="72560" x2="57100" y2="72560"/>
                        <a14:foregroundMark x1="60100" y1="73267" x2="60100" y2="73267"/>
                        <a14:foregroundMark x1="58200" y1="70014" x2="58200" y2="70014"/>
                        <a14:foregroundMark x1="63300" y1="72560" x2="63300" y2="72560"/>
                        <a14:foregroundMark x1="64600" y1="71287" x2="64600" y2="71287"/>
                        <a14:foregroundMark x1="68300" y1="71287" x2="68300" y2="71287"/>
                        <a14:foregroundMark x1="70800" y1="71570" x2="70800" y2="715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99" y="19671"/>
            <a:ext cx="3227349" cy="2281736"/>
          </a:xfrm>
          <a:prstGeom prst="rect">
            <a:avLst/>
          </a:prstGeom>
          <a:solidFill>
            <a:srgbClr val="F3F7FA">
              <a:alpha val="0"/>
            </a:srgbClr>
          </a:solidFill>
        </p:spPr>
      </p:pic>
      <p:sp>
        <p:nvSpPr>
          <p:cNvPr id="15" name="TextBox 14"/>
          <p:cNvSpPr txBox="1"/>
          <p:nvPr/>
        </p:nvSpPr>
        <p:spPr>
          <a:xfrm>
            <a:off x="2030319" y="283549"/>
            <a:ext cx="3877236" cy="1094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</a:t>
            </a:r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en-US" sz="2400" dirty="0" err="1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</a:t>
            </a:r>
            <a:r>
              <a:rPr lang="hr-HR" sz="2400" dirty="0" err="1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ema</a:t>
            </a:r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za hvatanje tovnih pilića (</a:t>
            </a:r>
            <a:r>
              <a:rPr lang="en-US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bro</a:t>
            </a:r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j</a:t>
            </a:r>
            <a:r>
              <a:rPr lang="en-US" sz="2400" dirty="0" err="1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ler</a:t>
            </a:r>
            <a:r>
              <a:rPr lang="hr-HR" sz="2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a)</a:t>
            </a:r>
            <a:endParaRPr lang="en-US" sz="24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endParaRPr lang="nl-BE" dirty="0"/>
          </a:p>
        </p:txBody>
      </p:sp>
      <p:sp>
        <p:nvSpPr>
          <p:cNvPr id="17" name="TextBox 16"/>
          <p:cNvSpPr txBox="1"/>
          <p:nvPr/>
        </p:nvSpPr>
        <p:spPr>
          <a:xfrm>
            <a:off x="453220" y="2676938"/>
            <a:ext cx="2786312" cy="3610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50" b="1" dirty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72 </a:t>
            </a:r>
            <a:r>
              <a:rPr lang="hr-HR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sata prije hvatanja</a:t>
            </a:r>
            <a:r>
              <a:rPr lang="en-US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rezervirati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tim za hvatanje te im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dati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jasne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vodiče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upute</a:t>
            </a:r>
          </a:p>
          <a:p>
            <a:pPr algn="just"/>
            <a:endParaRPr lang="en-US" sz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en-US" sz="1150" b="1" dirty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48 </a:t>
            </a:r>
            <a:r>
              <a:rPr lang="hr-HR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sati </a:t>
            </a:r>
            <a:r>
              <a:rPr lang="hr-HR" sz="1150" b="1" dirty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prije </a:t>
            </a:r>
            <a:r>
              <a:rPr lang="hr-HR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hvatanja</a:t>
            </a:r>
            <a:r>
              <a:rPr lang="en-US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obavijestiti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prijevoznika o ukupnom broju životinja i 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naručiti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dovoljno spremnika za prijevoz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vozila svih ptica te u obzir uzeti vremenske uvjete</a:t>
            </a:r>
            <a:endParaRPr lang="en-US" sz="11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200" b="1" dirty="0">
              <a:solidFill>
                <a:srgbClr val="9BB073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r>
              <a:rPr lang="hr-HR" sz="1150" b="1" dirty="0" smtClean="0">
                <a:solidFill>
                  <a:srgbClr val="77933C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Brojlerima ne uskraćivati hranu više od 12 sati </a:t>
            </a:r>
            <a:r>
              <a:rPr lang="en-US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uključujući prijevozu</a:t>
            </a:r>
            <a:r>
              <a:rPr lang="en-US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ne manje od 4 sata</a:t>
            </a:r>
            <a:r>
              <a:rPr lang="en-US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150" b="1" dirty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en-US" sz="1150" b="1" dirty="0" err="1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</a:t>
            </a:r>
            <a:r>
              <a:rPr lang="hr-HR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 polaska</a:t>
            </a:r>
            <a:r>
              <a:rPr lang="en-US" sz="1150" b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en-US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Brojlerima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osigurati vodu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do početka hvatanja.</a:t>
            </a:r>
            <a:endParaRPr lang="en-US" sz="11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just"/>
            <a:endParaRPr lang="en-US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hr-HR" sz="1400" b="1" i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Sada ste spremni </a:t>
            </a:r>
            <a:r>
              <a:rPr lang="hr-HR" sz="1400" b="1" i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hvatanje brojlera</a:t>
            </a:r>
            <a:r>
              <a:rPr lang="en-US" sz="1400" b="1" i="1" dirty="0" smtClean="0">
                <a:solidFill>
                  <a:schemeClr val="accent3">
                    <a:lumMod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1400" b="1" i="1" dirty="0">
              <a:solidFill>
                <a:schemeClr val="accent3">
                  <a:lumMod val="7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dirty="0"/>
          </a:p>
        </p:txBody>
      </p:sp>
      <p:sp>
        <p:nvSpPr>
          <p:cNvPr id="18" name="TextBox 17"/>
          <p:cNvSpPr txBox="1"/>
          <p:nvPr/>
        </p:nvSpPr>
        <p:spPr>
          <a:xfrm>
            <a:off x="3598392" y="2732244"/>
            <a:ext cx="3111411" cy="2125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Provjeriti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ptice prije dolaska tima za hvatanje i vozača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Obratiti pozornost na lomove kostiju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ozbiljne teškoće pri hodanju ili disanju ili druge očite kliničke znakove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(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izrazito mršave ptice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).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utovarivati ptice koje nisu sposobne podnijeti putovanje</a:t>
            </a:r>
            <a:r>
              <a:rPr lang="en-US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 ste odgovorni za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humano usmrćivanje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ptica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 strane osposobljene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osobe,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bez odlaganja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Izbjegavaj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prevoziti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mokre brojlere</a:t>
            </a:r>
            <a:r>
              <a:rPr lang="en-US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1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dirty="0"/>
          </a:p>
        </p:txBody>
      </p:sp>
      <p:sp>
        <p:nvSpPr>
          <p:cNvPr id="36" name="TextBox 35"/>
          <p:cNvSpPr txBox="1"/>
          <p:nvPr/>
        </p:nvSpPr>
        <p:spPr>
          <a:xfrm>
            <a:off x="3456754" y="5967200"/>
            <a:ext cx="334429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en-US" sz="1600" b="1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en-US" sz="5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Farmer je odgovoran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hvatanje ptica te mora biti prisutan i nadzirati postupak. 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Za hvatanje je potrebno osigurati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iskusan, dobro treniran i dobro opremljen tim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 dovoljnim brojem osoblja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Svi </a:t>
            </a:r>
            <a:r>
              <a:rPr lang="hr-HR" sz="11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hvatači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imaju potvrdu o osposobljenosti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Još bolje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11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 hvatanja provjeri sposobnost ptica za putovanje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postupi u skladu s utvrđenim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US" sz="11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Kreći se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polako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 smanji buku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;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ptice sakupljaj i hvataj obzirno.</a:t>
            </a:r>
            <a:endParaRPr lang="en-US" sz="11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Spremnike</a:t>
            </a:r>
            <a:r>
              <a:rPr lang="en-US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kaveze</a:t>
            </a:r>
            <a:r>
              <a:rPr lang="en-US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nemoj prepuniti te ih pažljivo zatvori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Uvijek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provjeri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oslobodi uhvaćene dijelove tijela.</a:t>
            </a:r>
            <a:endParaRPr lang="en-US" sz="11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Ptica utovaruj pažljivo u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uspravnom položaju</a:t>
            </a:r>
            <a:r>
              <a:rPr lang="en-US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Ptica koje leže na leđima uspravi.</a:t>
            </a:r>
            <a:endParaRPr lang="en-US" sz="11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Koristiš </a:t>
            </a:r>
            <a:r>
              <a:rPr lang="hr-HR" sz="11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ograde</a:t>
            </a:r>
            <a:r>
              <a:rPr lang="en-US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? </a:t>
            </a:r>
            <a:r>
              <a:rPr lang="hr-HR" sz="11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Očisti ih prije i nakon hvatanja.</a:t>
            </a:r>
            <a:endParaRPr lang="nl-BE" sz="1150" dirty="0"/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 flipH="1">
            <a:off x="3481946" y="2653087"/>
            <a:ext cx="1246" cy="2721452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5747056" y="188967"/>
            <a:ext cx="0" cy="937990"/>
          </a:xfrm>
          <a:prstGeom prst="line">
            <a:avLst/>
          </a:prstGeom>
          <a:ln>
            <a:solidFill>
              <a:srgbClr val="61C6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3449835" y="6649294"/>
            <a:ext cx="0" cy="2930640"/>
          </a:xfrm>
          <a:prstGeom prst="line">
            <a:avLst/>
          </a:prstGeom>
          <a:ln w="19050">
            <a:solidFill>
              <a:srgbClr val="1141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Decision 18"/>
          <p:cNvSpPr/>
          <p:nvPr/>
        </p:nvSpPr>
        <p:spPr>
          <a:xfrm>
            <a:off x="3291644" y="5498764"/>
            <a:ext cx="390927" cy="235619"/>
          </a:xfrm>
          <a:prstGeom prst="flowChartDecision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Rectangle 56"/>
          <p:cNvSpPr/>
          <p:nvPr/>
        </p:nvSpPr>
        <p:spPr>
          <a:xfrm>
            <a:off x="89542" y="2563607"/>
            <a:ext cx="3299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400" dirty="0"/>
          </a:p>
        </p:txBody>
      </p:sp>
      <p:sp>
        <p:nvSpPr>
          <p:cNvPr id="59" name="Rectangle 58"/>
          <p:cNvSpPr/>
          <p:nvPr/>
        </p:nvSpPr>
        <p:spPr>
          <a:xfrm>
            <a:off x="82246" y="3280784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dirty="0"/>
          </a:p>
        </p:txBody>
      </p:sp>
      <p:sp>
        <p:nvSpPr>
          <p:cNvPr id="61" name="Rectangle 60"/>
          <p:cNvSpPr/>
          <p:nvPr/>
        </p:nvSpPr>
        <p:spPr>
          <a:xfrm>
            <a:off x="102090" y="3573447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BE" sz="2800" dirty="0"/>
          </a:p>
        </p:txBody>
      </p:sp>
      <p:sp>
        <p:nvSpPr>
          <p:cNvPr id="62" name="TextBox 61"/>
          <p:cNvSpPr txBox="1"/>
          <p:nvPr/>
        </p:nvSpPr>
        <p:spPr>
          <a:xfrm>
            <a:off x="415442" y="2129388"/>
            <a:ext cx="2881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Priprema prijevoza</a:t>
            </a:r>
            <a:endParaRPr lang="en-US" sz="1400" b="1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r>
              <a:rPr lang="en-US" sz="1400" b="1" i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‘</a:t>
            </a:r>
            <a:r>
              <a:rPr lang="hr-HR" sz="1400" b="1" i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Što napraviti</a:t>
            </a:r>
            <a:r>
              <a:rPr lang="en-US" sz="1400" b="1" i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?’ </a:t>
            </a:r>
            <a:endParaRPr lang="en-US" sz="14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239532" y="2129867"/>
            <a:ext cx="3464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Kako provjeriti </a:t>
            </a:r>
            <a:endParaRPr lang="en-US" sz="1400" b="1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en-US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‘</a:t>
            </a:r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sposobnost za putovanje</a:t>
            </a:r>
            <a:r>
              <a:rPr lang="en-US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’</a:t>
            </a:r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 ptica</a:t>
            </a:r>
            <a:r>
              <a:rPr lang="en-US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?</a:t>
            </a:r>
            <a:endParaRPr lang="en-US" sz="1400" b="1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046655" y="4734914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sp>
        <p:nvSpPr>
          <p:cNvPr id="55" name="Rectangle 54"/>
          <p:cNvSpPr/>
          <p:nvPr/>
        </p:nvSpPr>
        <p:spPr>
          <a:xfrm>
            <a:off x="82245" y="4340529"/>
            <a:ext cx="4990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dirty="0"/>
          </a:p>
        </p:txBody>
      </p:sp>
      <p:sp>
        <p:nvSpPr>
          <p:cNvPr id="52" name="Oval 51"/>
          <p:cNvSpPr/>
          <p:nvPr/>
        </p:nvSpPr>
        <p:spPr>
          <a:xfrm>
            <a:off x="2950966" y="1492776"/>
            <a:ext cx="647426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TextBox 49"/>
          <p:cNvSpPr txBox="1"/>
          <p:nvPr/>
        </p:nvSpPr>
        <p:spPr>
          <a:xfrm flipH="1">
            <a:off x="2958369" y="1520861"/>
            <a:ext cx="724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00" b="1" dirty="0" smtClean="0">
                <a:solidFill>
                  <a:schemeClr val="bg1"/>
                </a:solidFill>
              </a:rPr>
              <a:t>Stranica 1</a:t>
            </a:r>
            <a:endParaRPr lang="nl-BE" sz="12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96812" y="2087162"/>
            <a:ext cx="12267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Farmer</a:t>
            </a:r>
            <a:endParaRPr lang="nl-BE" sz="1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69336" y="5646524"/>
            <a:ext cx="197633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00" i="1" dirty="0"/>
              <a:t>©</a:t>
            </a:r>
            <a:r>
              <a:rPr lang="en-GB" sz="700" i="1" dirty="0" err="1"/>
              <a:t>Wageningen</a:t>
            </a:r>
            <a:r>
              <a:rPr lang="en-GB" sz="700" i="1" dirty="0"/>
              <a:t> Livestock Research</a:t>
            </a:r>
            <a:endParaRPr lang="nl-BE" sz="700" i="1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5907555" y="310749"/>
            <a:ext cx="747804" cy="798952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725981" y="1445571"/>
            <a:ext cx="2929378" cy="41549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Poveznica na sve vodiče i </a:t>
            </a:r>
            <a:r>
              <a:rPr lang="en-GB" sz="1050" i="1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</a:t>
            </a:r>
            <a:r>
              <a:rPr lang="hr-HR" sz="1050" i="1" dirty="0" err="1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cije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/>
            <a:r>
              <a:rPr lang="en-GB" sz="10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www.animaltransportguides.eu</a:t>
            </a:r>
            <a:endParaRPr lang="nl-BE" sz="1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9534" y="6638938"/>
            <a:ext cx="3107802" cy="2912218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xtBox 5"/>
          <p:cNvSpPr txBox="1"/>
          <p:nvPr/>
        </p:nvSpPr>
        <p:spPr>
          <a:xfrm>
            <a:off x="258696" y="6565376"/>
            <a:ext cx="3032948" cy="336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9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sz="13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‘</a:t>
            </a:r>
            <a:r>
              <a:rPr lang="hr-HR" sz="13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su dobri uvjeti za hvatanje</a:t>
            </a:r>
            <a:r>
              <a:rPr lang="en-US" sz="13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 </a:t>
            </a:r>
            <a:endParaRPr lang="en-US" sz="13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endParaRPr lang="en-GB" sz="500" b="1" i="1" dirty="0">
              <a:solidFill>
                <a:schemeClr val="bg1"/>
              </a:solidFill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Spriječiti gušenje ptica u bilo kojem trenutku.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Kaveze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spremnike donijeti što je moguće bliže pticama.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plavo 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svjetlo te buku smanjite na najmanju moguću mjeru.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Svu opremu za utovar održavati u radnom stanju i provjeriti prije utovara.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Obući primjerenu odjeću 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primjerice tamne boje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čiste kombinezone,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higijenske kape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čiste čizme</a:t>
            </a:r>
            <a:r>
              <a:rPr lang="en-GB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Budite sigurni da su vam ruke čiste i dezinficirane.</a:t>
            </a:r>
            <a:endParaRPr lang="en-GB" sz="105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AutoNum type="arabicPeriod"/>
            </a:pPr>
            <a:r>
              <a:rPr lang="hr-HR" sz="105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Tijekom hvatanja uvijek provjerite sposobnost životinje za prijevoz i postupajte u skladu s utvrđenim</a:t>
            </a:r>
            <a:r>
              <a:rPr lang="en-GB" sz="1100" i="1" dirty="0" smtClean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  <a:endParaRPr lang="en-GB" sz="1100" i="1" dirty="0">
              <a:solidFill>
                <a:schemeClr val="bg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dirty="0"/>
          </a:p>
        </p:txBody>
      </p:sp>
      <p:sp>
        <p:nvSpPr>
          <p:cNvPr id="60" name="Rectangle 59"/>
          <p:cNvSpPr/>
          <p:nvPr/>
        </p:nvSpPr>
        <p:spPr>
          <a:xfrm>
            <a:off x="9186" y="6565376"/>
            <a:ext cx="4990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0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896" y="4566722"/>
            <a:ext cx="1445633" cy="10842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3" name="TextBox 32"/>
          <p:cNvSpPr txBox="1"/>
          <p:nvPr/>
        </p:nvSpPr>
        <p:spPr>
          <a:xfrm>
            <a:off x="2556882" y="5958775"/>
            <a:ext cx="2010015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Osoblje za hvatanje</a:t>
            </a:r>
            <a:endParaRPr lang="nl-BE" sz="16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16309" y="6023671"/>
            <a:ext cx="3464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Okvirni vodič</a:t>
            </a:r>
          </a:p>
          <a:p>
            <a:pPr algn="r"/>
            <a:r>
              <a:rPr lang="hr-HR" sz="1400" b="1" dirty="0" smtClean="0">
                <a:solidFill>
                  <a:schemeClr val="accent3">
                    <a:lumMod val="75000"/>
                  </a:schemeClr>
                </a:solidFill>
                <a:latin typeface="Bookman Old Style" panose="02050604050505020204" pitchFamily="18" charset="0"/>
              </a:rPr>
              <a:t>za hvatanje.</a:t>
            </a:r>
            <a:endParaRPr lang="en-US" sz="1400" b="1" dirty="0">
              <a:solidFill>
                <a:schemeClr val="accent3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2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170928" y="5971789"/>
            <a:ext cx="6459116" cy="332111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tangle 40"/>
          <p:cNvSpPr/>
          <p:nvPr/>
        </p:nvSpPr>
        <p:spPr>
          <a:xfrm>
            <a:off x="170928" y="1463876"/>
            <a:ext cx="6459116" cy="332111"/>
          </a:xfrm>
          <a:prstGeom prst="rect">
            <a:avLst/>
          </a:prstGeom>
          <a:solidFill>
            <a:srgbClr val="114152"/>
          </a:solidFill>
          <a:ln w="12700">
            <a:solidFill>
              <a:srgbClr val="61C6F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Rectangle 29"/>
          <p:cNvSpPr/>
          <p:nvPr/>
        </p:nvSpPr>
        <p:spPr>
          <a:xfrm>
            <a:off x="177135" y="1879942"/>
            <a:ext cx="6459116" cy="4014604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875445" y="1152510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59" name="Rectangle 58"/>
          <p:cNvSpPr/>
          <p:nvPr/>
        </p:nvSpPr>
        <p:spPr>
          <a:xfrm>
            <a:off x="662251" y="7800306"/>
            <a:ext cx="426388" cy="540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28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662251" y="5972285"/>
            <a:ext cx="5841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Mehaničko hvatanje 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– 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su dobre prakse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</a:t>
            </a:r>
            <a:endParaRPr lang="en-US" sz="1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170928" y="6363984"/>
            <a:ext cx="6462304" cy="2955071"/>
          </a:xfrm>
          <a:prstGeom prst="rect">
            <a:avLst/>
          </a:prstGeom>
          <a:solidFill>
            <a:schemeClr val="bg1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115" name="Rectangle 114"/>
          <p:cNvSpPr/>
          <p:nvPr/>
        </p:nvSpPr>
        <p:spPr>
          <a:xfrm>
            <a:off x="625935" y="5817631"/>
            <a:ext cx="4990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4800" b="1" dirty="0"/>
          </a:p>
        </p:txBody>
      </p:sp>
      <p:sp>
        <p:nvSpPr>
          <p:cNvPr id="83" name="Rectangle 82"/>
          <p:cNvSpPr/>
          <p:nvPr/>
        </p:nvSpPr>
        <p:spPr>
          <a:xfrm>
            <a:off x="366690" y="1941972"/>
            <a:ext cx="4104398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Pažljivo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hvataj i nosi ptice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Brojlere uvijek podupiri ispod prsa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/abdominal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reg</a:t>
            </a:r>
            <a:r>
              <a:rPr lang="hr-HR" sz="12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ije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Nemoj hvatati/nositi brojlere za vrat ili krila.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Budi siguran da pticama ne udaraš o objekte kao što je sustav za napajanje ili pregrade.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663605" lvl="1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Budi siguran da se brojleri ne ljuljaju i izvijaju tijekom nošenja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1" algn="just"/>
            <a:endParaRPr lang="en-US" sz="7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Idealno je brojlere uhvatiti za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obje noge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Ako je brojlere potrebno nositi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tijelo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 treba biti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poduprto.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en-US" sz="12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1" algn="just"/>
            <a:endParaRPr lang="en-US" sz="7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Hvataj 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ks</a:t>
            </a:r>
            <a:r>
              <a:rPr lang="en-US" sz="12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im</a:t>
            </a:r>
            <a:r>
              <a:rPr lang="hr-HR" sz="12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alno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 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bro</a:t>
            </a:r>
            <a:r>
              <a:rPr lang="hr-HR" sz="12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jlera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(&gt; 2 kg)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 ruci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 bro</a:t>
            </a:r>
            <a:r>
              <a:rPr lang="hr-HR" sz="12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jlera</a:t>
            </a:r>
            <a:r>
              <a:rPr lang="en-US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5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(&lt; 2 kg).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Drugu ruku koristi za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podupiranje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prsa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/abdominal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sz="1250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regi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endParaRPr lang="en-US" sz="7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28600" indent="-2286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Što viša smanji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razdaljinu za nošenje ptica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Donesi spremnike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kaveze što je bliže moguće pticama.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82593" y="6462848"/>
            <a:ext cx="3100495" cy="270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endParaRPr lang="en-US" sz="5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Nadglednik „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mašine za hvatanje”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kontinuirano tijekom utovara  provjerava remen i brzinu hvatanja  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 ih prilagođava ako je potrebno.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5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Osoblje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kod spremnika </a:t>
            </a: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odgovorno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je za sprječavanje pretrpavanja spremnika i zatvaranje sanduka</a:t>
            </a:r>
            <a:r>
              <a:rPr lang="en-US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ladica bez obzira na vagu.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sz="5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hr-HR" sz="12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Tim za hvatanje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treba ptice tjerati prema mašini za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hvatanje, a bez </a:t>
            </a:r>
            <a:r>
              <a:rPr lang="hr-HR" sz="12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nagomilavanja ptica.</a:t>
            </a:r>
            <a:endParaRPr lang="en-US" sz="12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nl-BE" dirty="0"/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213" y="6523654"/>
            <a:ext cx="1945966" cy="13377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213" y="7938695"/>
            <a:ext cx="1947697" cy="12673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1" name="TextBox 30"/>
          <p:cNvSpPr txBox="1"/>
          <p:nvPr/>
        </p:nvSpPr>
        <p:spPr>
          <a:xfrm>
            <a:off x="2461073" y="922760"/>
            <a:ext cx="2323075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Osoblje za hvatanje</a:t>
            </a:r>
            <a:endParaRPr lang="nl-BE" sz="16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49680" y="3944888"/>
            <a:ext cx="184731" cy="355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BE"/>
          </a:p>
        </p:txBody>
      </p:sp>
      <p:sp>
        <p:nvSpPr>
          <p:cNvPr id="35" name="Rectangle 34"/>
          <p:cNvSpPr/>
          <p:nvPr/>
        </p:nvSpPr>
        <p:spPr>
          <a:xfrm rot="16200000">
            <a:off x="5506310" y="8312653"/>
            <a:ext cx="1513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© GTC Agricultural</a:t>
            </a:r>
            <a:endParaRPr lang="nl-BE" sz="900" dirty="0"/>
          </a:p>
        </p:txBody>
      </p:sp>
      <p:sp>
        <p:nvSpPr>
          <p:cNvPr id="38" name="TextBox 10"/>
          <p:cNvSpPr txBox="1"/>
          <p:nvPr/>
        </p:nvSpPr>
        <p:spPr>
          <a:xfrm>
            <a:off x="0" y="9516884"/>
            <a:ext cx="6236043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5005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7000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501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40019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75024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10028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45032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0036" algn="l" defTabSz="870009" rtl="0" eaLnBrk="1" latinLnBrk="0" hangingPunct="1">
              <a:defRPr sz="17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000" b="1" dirty="0">
                <a:solidFill>
                  <a:schemeClr val="bg1"/>
                </a:solidFill>
              </a:rPr>
              <a:t>Zahvale</a:t>
            </a:r>
            <a:r>
              <a:rPr lang="hr-HR" sz="1000" dirty="0">
                <a:solidFill>
                  <a:schemeClr val="bg1"/>
                </a:solidFill>
              </a:rPr>
              <a:t>: Projekt Europske komisije (SANCO / 2015 / G3 / SI2.701422</a:t>
            </a:r>
            <a:r>
              <a:rPr lang="hr-HR" sz="1000" dirty="0" smtClean="0">
                <a:solidFill>
                  <a:schemeClr val="bg1"/>
                </a:solidFill>
              </a:rPr>
              <a:t>). Informativni letci </a:t>
            </a:r>
            <a:r>
              <a:rPr lang="hr-HR" sz="1000" dirty="0">
                <a:solidFill>
                  <a:schemeClr val="bg1"/>
                </a:solidFill>
              </a:rPr>
              <a:t>razvijeni </a:t>
            </a:r>
            <a:r>
              <a:rPr lang="hr-HR" sz="1000" dirty="0" smtClean="0">
                <a:solidFill>
                  <a:schemeClr val="bg1"/>
                </a:solidFill>
              </a:rPr>
              <a:t> su u </a:t>
            </a:r>
            <a:r>
              <a:rPr lang="hr-HR" sz="1000" dirty="0">
                <a:solidFill>
                  <a:schemeClr val="bg1"/>
                </a:solidFill>
              </a:rPr>
              <a:t>suradnji sa svim članovima konzorcija, članovima fokus grupe i dionicima.</a:t>
            </a:r>
            <a:endParaRPr lang="el-GR" sz="1000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39" name="Picture 3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43" y="9457899"/>
            <a:ext cx="659867" cy="448384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391680" y="1488210"/>
            <a:ext cx="617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Hvatanje 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rukom 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– 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‘</a:t>
            </a:r>
            <a:r>
              <a:rPr lang="hr-HR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Što su dobre prakse</a:t>
            </a:r>
            <a:r>
              <a:rPr lang="en-US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?’</a:t>
            </a:r>
            <a:endParaRPr lang="en-US" sz="1400" i="1" dirty="0">
              <a:solidFill>
                <a:schemeClr val="bg1"/>
              </a:solidFill>
            </a:endParaRPr>
          </a:p>
        </p:txBody>
      </p:sp>
      <p:pic>
        <p:nvPicPr>
          <p:cNvPr id="32" name="Afbeelding 31" descr="Kip 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4148" y="2122607"/>
            <a:ext cx="1354186" cy="18018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3" name="Afbeelding 32" descr="Kip 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4148" y="4032672"/>
            <a:ext cx="1368152" cy="14873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4" name="Rectangle 34"/>
          <p:cNvSpPr/>
          <p:nvPr/>
        </p:nvSpPr>
        <p:spPr>
          <a:xfrm rot="16200000">
            <a:off x="5479294" y="4763621"/>
            <a:ext cx="1513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/>
              <a:t>© GTC Agricultural</a:t>
            </a:r>
            <a:endParaRPr lang="nl-BE" sz="90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C692EDF1-628F-4B80-80A2-AA80B92F65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01" b="89958" l="1700" r="90000">
                        <a14:foregroundMark x1="13200" y1="71711" x2="13200" y2="71711"/>
                        <a14:foregroundMark x1="15400" y1="70438" x2="15400" y2="70438"/>
                        <a14:foregroundMark x1="18400" y1="71146" x2="18400" y2="71146"/>
                        <a14:foregroundMark x1="20400" y1="71004" x2="20400" y2="71004"/>
                        <a14:foregroundMark x1="24400" y1="70438" x2="24400" y2="70438"/>
                        <a14:foregroundMark x1="26900" y1="70438" x2="26900" y2="70438"/>
                        <a14:foregroundMark x1="30600" y1="70156" x2="30600" y2="70156"/>
                        <a14:foregroundMark x1="33200" y1="70014" x2="33200" y2="70014"/>
                        <a14:foregroundMark x1="35900" y1="70721" x2="35900" y2="70721"/>
                        <a14:foregroundMark x1="38800" y1="71146" x2="38800" y2="71146"/>
                        <a14:foregroundMark x1="42000" y1="71146" x2="42000" y2="71146"/>
                        <a14:foregroundMark x1="44700" y1="70721" x2="44700" y2="70721"/>
                        <a14:foregroundMark x1="48700" y1="70156" x2="48700" y2="70156"/>
                        <a14:foregroundMark x1="51000" y1="70156" x2="51000" y2="70156"/>
                        <a14:foregroundMark x1="53400" y1="70014" x2="53400" y2="70014"/>
                        <a14:foregroundMark x1="58100" y1="70580" x2="58100" y2="70580"/>
                        <a14:foregroundMark x1="60300" y1="70580" x2="60300" y2="70580"/>
                        <a14:foregroundMark x1="63200" y1="70721" x2="63200" y2="70721"/>
                        <a14:foregroundMark x1="64500" y1="70721" x2="64500" y2="70721"/>
                        <a14:foregroundMark x1="67700" y1="71287" x2="67700" y2="71287"/>
                        <a14:foregroundMark x1="70600" y1="70721" x2="70600" y2="70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87" y="-99741"/>
            <a:ext cx="1917532" cy="1355695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xmlns="" id="{EE066BFE-EE53-4F6E-9603-8B49302C4A81}"/>
              </a:ext>
            </a:extLst>
          </p:cNvPr>
          <p:cNvSpPr/>
          <p:nvPr/>
        </p:nvSpPr>
        <p:spPr>
          <a:xfrm>
            <a:off x="3052709" y="355161"/>
            <a:ext cx="700145" cy="348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418E906-D6DA-4AB4-BC65-7EC094FE86B6}"/>
              </a:ext>
            </a:extLst>
          </p:cNvPr>
          <p:cNvSpPr txBox="1"/>
          <p:nvPr/>
        </p:nvSpPr>
        <p:spPr>
          <a:xfrm flipH="1">
            <a:off x="3059219" y="390982"/>
            <a:ext cx="8018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050" b="1" dirty="0" smtClean="0">
                <a:solidFill>
                  <a:schemeClr val="bg1"/>
                </a:solidFill>
              </a:rPr>
              <a:t>Stranica 2</a:t>
            </a:r>
            <a:endParaRPr lang="nl-BE" sz="1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64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652</Words>
  <Application>Microsoft Office PowerPoint</Application>
  <PresentationFormat>A4 (210x297 mm)</PresentationFormat>
  <Paragraphs>75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342</cp:revision>
  <cp:lastPrinted>2017-03-20T11:47:01Z</cp:lastPrinted>
  <dcterms:created xsi:type="dcterms:W3CDTF">2016-09-12T08:48:31Z</dcterms:created>
  <dcterms:modified xsi:type="dcterms:W3CDTF">2018-07-30T07:45:22Z</dcterms:modified>
</cp:coreProperties>
</file>